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7"/>
  </p:notesMasterIdLst>
  <p:handoutMasterIdLst>
    <p:handoutMasterId r:id="rId28"/>
  </p:handoutMasterIdLst>
  <p:sldIdLst>
    <p:sldId id="1189" r:id="rId2"/>
    <p:sldId id="1329" r:id="rId3"/>
    <p:sldId id="1312" r:id="rId4"/>
    <p:sldId id="1316" r:id="rId5"/>
    <p:sldId id="1310" r:id="rId6"/>
    <p:sldId id="1314" r:id="rId7"/>
    <p:sldId id="1315" r:id="rId8"/>
    <p:sldId id="1324" r:id="rId9"/>
    <p:sldId id="1298" r:id="rId10"/>
    <p:sldId id="1305" r:id="rId11"/>
    <p:sldId id="1283" r:id="rId12"/>
    <p:sldId id="1317" r:id="rId13"/>
    <p:sldId id="1325" r:id="rId14"/>
    <p:sldId id="1320" r:id="rId15"/>
    <p:sldId id="1327" r:id="rId16"/>
    <p:sldId id="1326" r:id="rId17"/>
    <p:sldId id="1328" r:id="rId18"/>
    <p:sldId id="1322" r:id="rId19"/>
    <p:sldId id="1318" r:id="rId20"/>
    <p:sldId id="1321" r:id="rId21"/>
    <p:sldId id="1330" r:id="rId22"/>
    <p:sldId id="1313" r:id="rId23"/>
    <p:sldId id="1202" r:id="rId24"/>
    <p:sldId id="1319" r:id="rId25"/>
    <p:sldId id="1323" r:id="rId26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0C2"/>
    <a:srgbClr val="7AAAD9"/>
    <a:srgbClr val="6967AD"/>
    <a:srgbClr val="F4C039"/>
    <a:srgbClr val="D3457B"/>
    <a:srgbClr val="DDEEEF"/>
    <a:srgbClr val="6B75B6"/>
    <a:srgbClr val="FFFFFF"/>
    <a:srgbClr val="536FA4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7" autoAdjust="0"/>
    <p:restoredTop sz="80415" autoAdjust="0"/>
  </p:normalViewPr>
  <p:slideViewPr>
    <p:cSldViewPr showGuides="1">
      <p:cViewPr>
        <p:scale>
          <a:sx n="124" d="100"/>
          <a:sy n="124" d="100"/>
        </p:scale>
        <p:origin x="1464" y="144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</a:t>
            </a:r>
            <a:r>
              <a:rPr lang="en-US" altLang="zh-TW" dirty="0" smtClean="0"/>
              <a:t>CD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用三種不同的關鍵因子找尋方法，第一種是比較常見的熱力圖，它可以畫出兩兩變數之間的相關程度，顏色越淺代表相關程度越高，旁邊也會把特徵依照跟Ｙ的相關程度進行排序，下面會畫出前三名的特徵分布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2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第二種是</a:t>
            </a:r>
            <a:r>
              <a:rPr lang="en-US" altLang="zh-TW" dirty="0" smtClean="0"/>
              <a:t>Lasso</a:t>
            </a:r>
            <a:r>
              <a:rPr lang="zh-TW" altLang="en-US" dirty="0" smtClean="0"/>
              <a:t>，它是一種線性回歸的演算法，常被用來篩選重要的特徵，它跟熱力圖的差別在於類別型的變數也能夠被列入考量，這邊也是以視覺化的方式呈現特徵的重要程度，讓工程人員能夠快速的找到影響生產的關鍵因子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6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SHAP</a:t>
            </a:r>
            <a:r>
              <a:rPr lang="zh-TW" altLang="en-US" dirty="0" smtClean="0"/>
              <a:t>的方法，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前面兩種方法可以直觀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地反映出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則是可以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看出哪些特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徵對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的預測結果影響比較大，另外也畫出每個特徵的可調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，那如果某些特徵在這三種方法都屬於重要的特徵，代表是製程的關鍵因子，如果參數有跑掉的情形也能馬上得知。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04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我們分別採用線性、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（提升方法）、樹形的模型進行訓練，然後以四種指標對模型進行評估，這樣是因為模型會受到不同資料集的影響，不一定哪一種模型會是最好，這邊可以看到最好的模型誤差落在１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右邊我們的模型會對可調參數給予一個建議值，目的是希望在實際生產的最佳狀況下，讓工程人員有效的調整到目標值。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將平台導入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R2R</a:t>
            </a:r>
            <a:r>
              <a:rPr lang="zh-TW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讓製程更有效率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2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邊學到虛擬量測是如何應用在工廠實務上，了解到工廠數據的型態以及如何進行前處理、進行機器學習建模等等，也有這個寶貴的機會能真正將數據分析應用在工廠實務上，最後謝謝部門主管及同事的協助與幫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0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5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破題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為什麼要做這個專案</a:t>
            </a:r>
            <a:r>
              <a:rPr lang="en-US" altLang="zh-TW" dirty="0" smtClean="0"/>
              <a:t>?</a:t>
            </a:r>
            <a:r>
              <a:rPr lang="zh-TW" altLang="en-US" dirty="0" smtClean="0"/>
              <a:t> 最佳化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目前在生產參數的調整大多是仰賴工程師的經驗，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加上在產品少量多樣的情況下，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無法以較有效率的方式掌握生產狀況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因此我的專案主要是利用機器學習建模對生產參數進行預測和模擬，透過建模的過程找到符合實際生產狀況的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模型，找出影響生產流程的關鍵因子，再利用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模型預測模擬出實際生產下的最佳狀況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，給予工程人員一個挑整參數的最佳建議值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我的專案主要是利用機器學習建模進行預測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找到符合實際生產狀況的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預測未來的生產狀況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找出影響模型的關鍵因子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如何解決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如果開發一個能夠提供快速建立生產模式的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有效地找出影響生產流程的關鍵因子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就能夠預測未來的生產情形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再利用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模型模擬出實際生產下的最佳狀況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達到縮短開線時間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減少人員負擔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並提升產品品質的穩定度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在產品少量多樣的情況下</a:t>
            </a:r>
            <a:r>
              <a:rPr lang="en-US" altLang="zh-TW" dirty="0" smtClean="0"/>
              <a:t>,</a:t>
            </a:r>
            <a:r>
              <a:rPr lang="zh-TW" altLang="en-US" dirty="0" smtClean="0"/>
              <a:t> 能夠協助工程人員更精確的調整參數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減少他們的負擔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首件產品的開線時間會花比較久的時間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藉由這個平台預計能讓開線時間從</a:t>
            </a:r>
            <a:r>
              <a:rPr lang="en-US" altLang="zh-TW" dirty="0" smtClean="0"/>
              <a:t>3-5</a:t>
            </a:r>
            <a:r>
              <a:rPr lang="zh-TW" altLang="en-US" dirty="0" smtClean="0"/>
              <a:t>小時縮短至</a:t>
            </a:r>
            <a:r>
              <a:rPr lang="en-US" altLang="zh-TW" dirty="0" smtClean="0"/>
              <a:t>1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透過平台自動補償</a:t>
            </a:r>
            <a:r>
              <a:rPr lang="en-US" altLang="zh-TW" dirty="0" smtClean="0"/>
              <a:t>CD</a:t>
            </a:r>
            <a:r>
              <a:rPr lang="zh-TW" altLang="en-US" dirty="0" smtClean="0"/>
              <a:t>值能讓</a:t>
            </a:r>
            <a:r>
              <a:rPr lang="en-US" altLang="zh-TW" dirty="0" smtClean="0"/>
              <a:t>PPK</a:t>
            </a:r>
            <a:r>
              <a:rPr lang="zh-TW" altLang="en-US" dirty="0" smtClean="0"/>
              <a:t>提升約</a:t>
            </a:r>
            <a:r>
              <a:rPr lang="en-US" altLang="zh-TW" dirty="0" smtClean="0"/>
              <a:t>2.8%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比較沒辦法兼顧各廠的需求，因此我們開發的平台能夠符合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r>
              <a:rPr lang="zh-TW" altLang="en-US" dirty="0" smtClean="0"/>
              <a:t>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解讀方式較為直觀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會以圖表搭配數據的方式呈現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加上提供最佳建議值供人員參考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平展性高</a:t>
            </a:r>
            <a:r>
              <a:rPr lang="en-US" altLang="zh-TW" dirty="0" smtClean="0"/>
              <a:t>(EXCEL</a:t>
            </a:r>
            <a:r>
              <a:rPr lang="zh-TW" altLang="en-US" dirty="0" smtClean="0"/>
              <a:t>介面讓工程人員快速上手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最佳化參數 提供人員建議值參考</a:t>
            </a:r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灌入液晶的下注點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/>
          <p:cNvSpPr/>
          <p:nvPr userDrawn="1"/>
        </p:nvSpPr>
        <p:spPr>
          <a:xfrm rot="1500000">
            <a:off x="21596" y="-1034422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13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em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部門</a:t>
            </a:r>
            <a:r>
              <a:rPr lang="zh-TW" altLang="en-US" sz="1400" dirty="0"/>
              <a:t>：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zh-TW" altLang="en-US" sz="1400" dirty="0" smtClean="0"/>
              <a:t>姓名：詹惠婷 </a:t>
            </a:r>
            <a:endParaRPr lang="en-US" altLang="zh-TW" sz="1400" dirty="0" smtClean="0"/>
          </a:p>
          <a:p>
            <a:r>
              <a:rPr lang="zh-TW" altLang="en-US" sz="1400" dirty="0" smtClean="0"/>
              <a:t>指導者：郭富典</a:t>
            </a:r>
            <a:endParaRPr lang="en-US" altLang="zh-TW" sz="1400" dirty="0" smtClean="0"/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1410" y="2723605"/>
            <a:ext cx="121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FA93D"/>
                </a:solidFill>
              </a:rPr>
              <a:t>製</a:t>
            </a:r>
            <a:r>
              <a:rPr lang="zh-TW" altLang="en-US" b="1" dirty="0">
                <a:solidFill>
                  <a:srgbClr val="8FA93D"/>
                </a:solidFill>
              </a:rPr>
              <a:t>程</a:t>
            </a:r>
            <a:r>
              <a:rPr lang="zh-TW" altLang="en-US" b="1" dirty="0" smtClean="0">
                <a:solidFill>
                  <a:srgbClr val="8FA93D"/>
                </a:solidFill>
              </a:rPr>
              <a:t>變化</a:t>
            </a:r>
            <a:endParaRPr lang="zh-TW" altLang="en-US" b="1" dirty="0">
              <a:solidFill>
                <a:srgbClr val="8FA93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92229" y="2723605"/>
            <a:ext cx="137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2A9A95"/>
                </a:solidFill>
              </a:rPr>
              <a:t>等待</a:t>
            </a:r>
            <a:r>
              <a:rPr lang="en-US" altLang="zh-TW" b="1" dirty="0" smtClean="0">
                <a:solidFill>
                  <a:srgbClr val="2A9A95"/>
                </a:solidFill>
              </a:rPr>
              <a:t>MQC</a:t>
            </a:r>
            <a:r>
              <a:rPr lang="zh-TW" altLang="en-US" b="1" dirty="0" smtClean="0">
                <a:solidFill>
                  <a:srgbClr val="2A9A95"/>
                </a:solidFill>
              </a:rPr>
              <a:t>結果</a:t>
            </a:r>
            <a:endParaRPr lang="zh-TW" altLang="en-US" b="1" dirty="0">
              <a:solidFill>
                <a:srgbClr val="2A9A95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805626" y="2723605"/>
            <a:ext cx="120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88B8"/>
                </a:solidFill>
              </a:rPr>
              <a:t>工程師評估並確認結果</a:t>
            </a:r>
            <a:endParaRPr lang="zh-TW" altLang="en-US" b="1" dirty="0">
              <a:solidFill>
                <a:srgbClr val="0088B8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24260" y="2723605"/>
            <a:ext cx="95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536FA4"/>
                </a:solidFill>
              </a:rPr>
              <a:t>手動補值</a:t>
            </a:r>
            <a:endParaRPr lang="zh-TW" altLang="en-US" b="1" dirty="0">
              <a:solidFill>
                <a:srgbClr val="536FA4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76545" y="1126720"/>
            <a:ext cx="1446656" cy="814960"/>
            <a:chOff x="605064" y="1126720"/>
            <a:chExt cx="1229019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108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01582" y="1126720"/>
            <a:ext cx="1320279" cy="817891"/>
            <a:chOff x="4146950" y="1137292"/>
            <a:chExt cx="1150931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150931" cy="718777"/>
              <a:chOff x="476545" y="1231139"/>
              <a:chExt cx="1150931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622073" y="14130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517105" y="1727534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634199" y="3561860"/>
            <a:ext cx="1710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69898E"/>
                </a:solidFill>
              </a:rPr>
              <a:t>自動補償</a:t>
            </a:r>
            <a:r>
              <a:rPr lang="en-US" altLang="zh-TW" b="1" dirty="0">
                <a:solidFill>
                  <a:srgbClr val="69898E"/>
                </a:solidFill>
              </a:rPr>
              <a:t>CD</a:t>
            </a:r>
            <a:r>
              <a:rPr lang="zh-TW" altLang="en-US" b="1" dirty="0">
                <a:solidFill>
                  <a:srgbClr val="69898E"/>
                </a:solidFill>
              </a:rPr>
              <a:t>機制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9000" r="-861" b="61375"/>
          <a:stretch/>
        </p:blipFill>
        <p:spPr>
          <a:xfrm>
            <a:off x="531551" y="2198368"/>
            <a:ext cx="4409987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-1404314" y="-213066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9533642" y="1176987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Modeling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-1476318" y="1133973"/>
            <a:ext cx="1215135" cy="540060"/>
          </a:xfrm>
          <a:prstGeom prst="roundRect">
            <a:avLst/>
          </a:prstGeom>
          <a:solidFill>
            <a:srgbClr val="98C1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evaluation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471070" y="1771164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Linear Regression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Random Forest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XGBoost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-1476318" y="1736979"/>
            <a:ext cx="15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MSE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R square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MAPE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-1556894" y="358467"/>
            <a:ext cx="15202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Split dataset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Standardization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Test 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data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6802" y="2024242"/>
            <a:ext cx="3947198" cy="342275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76745" y="1907231"/>
            <a:ext cx="2880320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375" r="17625" b="20250"/>
          <a:stretch/>
        </p:blipFill>
        <p:spPr>
          <a:xfrm>
            <a:off x="1984211" y="861560"/>
            <a:ext cx="4905545" cy="4155056"/>
          </a:xfrm>
          <a:prstGeom prst="rect">
            <a:avLst/>
          </a:prstGeom>
        </p:spPr>
      </p:pic>
      <p:pic>
        <p:nvPicPr>
          <p:cNvPr id="8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9375" y="2070948"/>
            <a:ext cx="1935215" cy="68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DEMO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755" y="1266605"/>
            <a:ext cx="4140460" cy="22952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3375" r="50875" b="29000"/>
          <a:stretch/>
        </p:blipFill>
        <p:spPr>
          <a:xfrm>
            <a:off x="1556665" y="3390425"/>
            <a:ext cx="1350150" cy="1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2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3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66424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24822" y="605823"/>
            <a:ext cx="366352" cy="1000113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1530" y="610100"/>
            <a:ext cx="3195355" cy="994444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86502" y="726543"/>
            <a:ext cx="241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機台編號、光罩編號</a:t>
            </a:r>
            <a:endParaRPr lang="en-US" altLang="zh-TW" sz="1800" b="1" dirty="0" smtClean="0">
              <a:solidFill>
                <a:srgbClr val="A4DCBB"/>
              </a:solidFill>
            </a:endParaRPr>
          </a:p>
          <a:p>
            <a:r>
              <a:rPr lang="zh-TW" altLang="en-US" sz="1800" b="1" dirty="0" smtClean="0">
                <a:solidFill>
                  <a:srgbClr val="A4DCBB"/>
                </a:solidFill>
              </a:rPr>
              <a:t>預測值的分布狀況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44636" y="1607328"/>
            <a:ext cx="3581519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8" grpId="0" animBg="1"/>
      <p:bldP spid="3" grpId="0" animBg="1"/>
      <p:bldP spid="4" grpId="0" animBg="1"/>
      <p:bldP spid="5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2902268" y="1614390"/>
            <a:ext cx="63461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4390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971747" y="2316945"/>
            <a:ext cx="15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數值型變數間的相關係數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76" y="1799341"/>
            <a:ext cx="1439032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6015700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086835" y="1607925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989104" y="-83545"/>
            <a:ext cx="315489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27581" y="2413036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類別及數值型變數間的相關程度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310534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" grpId="0" animBg="1"/>
      <p:bldP spid="5" grpId="0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9170596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92180" y="1607925"/>
            <a:ext cx="2932304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6209982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80539" y="2474684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A4DCBB"/>
                </a:solidFill>
              </a:rPr>
              <a:t>變數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對模型預測結果</a:t>
            </a:r>
            <a:r>
              <a:rPr lang="zh-TW" altLang="en-US" sz="1800" b="1" dirty="0">
                <a:solidFill>
                  <a:srgbClr val="A4DCBB"/>
                </a:solidFill>
              </a:rPr>
              <a:t>的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影響程度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177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  <p:pic>
        <p:nvPicPr>
          <p:cNvPr id="22" name="MyPlot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67" y="1941679"/>
            <a:ext cx="2655763" cy="27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866493" y="2317263"/>
            <a:ext cx="2330309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r="39664" b="17610"/>
          <a:stretch/>
        </p:blipFill>
        <p:spPr>
          <a:xfrm>
            <a:off x="5337085" y="2008338"/>
            <a:ext cx="3667088" cy="297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96802" y="2000264"/>
            <a:ext cx="3947198" cy="3422753"/>
          </a:xfrm>
          <a:prstGeom prst="rect">
            <a:avLst/>
          </a:prstGeom>
          <a:solidFill>
            <a:srgbClr val="DDEEE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6855" y="2139104"/>
            <a:ext cx="2780230" cy="1013390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469" r="324" b="469"/>
          <a:stretch/>
        </p:blipFill>
        <p:spPr>
          <a:xfrm>
            <a:off x="1871700" y="-479479"/>
            <a:ext cx="6075675" cy="607567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301967" y="449181"/>
            <a:ext cx="1215135" cy="79208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目錄</a:t>
            </a:r>
            <a:endParaRPr lang="zh-TW" altLang="en-US" sz="28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1700" y="229482"/>
            <a:ext cx="6075675" cy="418747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3986933" y="2067748"/>
            <a:ext cx="1845205" cy="458642"/>
            <a:chOff x="3491880" y="2108199"/>
            <a:chExt cx="1845205" cy="45864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07" r="5698" b="34244"/>
            <a:stretch/>
          </p:blipFill>
          <p:spPr>
            <a:xfrm>
              <a:off x="3491880" y="2108199"/>
              <a:ext cx="1845205" cy="458642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916273" y="2185495"/>
              <a:ext cx="948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專案架構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986933" y="2991492"/>
            <a:ext cx="1845205" cy="458642"/>
            <a:chOff x="3464527" y="3075617"/>
            <a:chExt cx="1845205" cy="45864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07" r="5698" b="34244"/>
            <a:stretch/>
          </p:blipFill>
          <p:spPr>
            <a:xfrm>
              <a:off x="3464527" y="3075617"/>
              <a:ext cx="1845205" cy="458642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3925147" y="3147912"/>
              <a:ext cx="1114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未來展望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986933" y="2551012"/>
            <a:ext cx="1755195" cy="415858"/>
            <a:chOff x="3509533" y="2646584"/>
            <a:chExt cx="1755195" cy="41585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443"/>
            <a:stretch/>
          </p:blipFill>
          <p:spPr>
            <a:xfrm>
              <a:off x="3509533" y="2646584"/>
              <a:ext cx="1755195" cy="41585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829910" y="2676724"/>
              <a:ext cx="1114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平台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DEMO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3986933" y="1627268"/>
            <a:ext cx="1755195" cy="415858"/>
            <a:chOff x="3491879" y="1568638"/>
            <a:chExt cx="1755195" cy="4158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443"/>
            <a:stretch/>
          </p:blipFill>
          <p:spPr>
            <a:xfrm>
              <a:off x="3491879" y="1568638"/>
              <a:ext cx="1755195" cy="41585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683771" y="1593805"/>
              <a:ext cx="1478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</a:rPr>
                <a:t>專案背景與效益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flipH="1" flipV="1">
            <a:off x="2936505" y="2369227"/>
            <a:ext cx="563453" cy="38254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6147175" y="3106050"/>
            <a:ext cx="2982354" cy="203745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7137285" y="2720999"/>
            <a:ext cx="585065" cy="5850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442430" y="3088393"/>
            <a:ext cx="375760" cy="375760"/>
          </a:xfrm>
          <a:prstGeom prst="rect">
            <a:avLst/>
          </a:prstGeom>
        </p:spPr>
      </p:pic>
      <p:sp>
        <p:nvSpPr>
          <p:cNvPr id="31" name="流程圖: 替代處理程序 30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271320" y="2146780"/>
            <a:ext cx="1833020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應用於不同</a:t>
            </a:r>
            <a:r>
              <a:rPr lang="zh-TW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製程需求</a:t>
            </a:r>
          </a:p>
        </p:txBody>
      </p:sp>
      <p:sp>
        <p:nvSpPr>
          <p:cNvPr id="35" name="流程圖: 替代處理程序 34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3656585" y="1356615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找尋製程關鍵</a:t>
            </a:r>
            <a:r>
              <a:rPr lang="zh-TW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因子</a:t>
            </a:r>
          </a:p>
        </p:txBody>
      </p:sp>
      <p:cxnSp>
        <p:nvCxnSpPr>
          <p:cNvPr id="36" name="直線接點 35"/>
          <p:cNvCxnSpPr>
            <a:endCxn id="35" idx="2"/>
          </p:cNvCxnSpPr>
          <p:nvPr/>
        </p:nvCxnSpPr>
        <p:spPr>
          <a:xfrm flipH="1" flipV="1">
            <a:off x="4505588" y="1673940"/>
            <a:ext cx="164501" cy="565692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099781" y="3336835"/>
            <a:ext cx="400177" cy="293475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替代處理程序 12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401776" y="3630310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R2R</a:t>
            </a:r>
            <a:r>
              <a:rPr lang="zh-TW" alt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導入</a:t>
            </a:r>
            <a:endParaRPr lang="zh-TW" alt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nSekiGothic JP R" pitchFamily="34" charset="-128"/>
              <a:ea typeface="GenSekiGothic JP R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45296" y="2701269"/>
            <a:ext cx="4162962" cy="3292339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7" t="42125" r="15622" b="22001"/>
          <a:stretch/>
        </p:blipFill>
        <p:spPr>
          <a:xfrm>
            <a:off x="3249527" y="2058991"/>
            <a:ext cx="2900943" cy="19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411510"/>
            <a:ext cx="4500500" cy="4500500"/>
          </a:xfrm>
        </p:spPr>
      </p:pic>
    </p:spTree>
    <p:extLst>
      <p:ext uri="{BB962C8B-B14F-4D97-AF65-F5344CB8AC3E}">
        <p14:creationId xmlns:p14="http://schemas.microsoft.com/office/powerpoint/2010/main" val="255786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969316" y="2263268"/>
            <a:ext cx="2250250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4" t="15119"/>
          <a:stretch/>
        </p:blipFill>
        <p:spPr>
          <a:xfrm>
            <a:off x="5565630" y="1959684"/>
            <a:ext cx="3578370" cy="2988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2067" y="1851670"/>
            <a:ext cx="4105468" cy="3422753"/>
          </a:xfrm>
          <a:prstGeom prst="rect">
            <a:avLst/>
          </a:prstGeom>
          <a:solidFill>
            <a:srgbClr val="DDEEE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12262" y="2214310"/>
            <a:ext cx="2779494" cy="882102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02768" y="367294"/>
            <a:ext cx="5143501" cy="5143500"/>
            <a:chOff x="2202768" y="367294"/>
            <a:chExt cx="5143501" cy="51435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69" y="367294"/>
              <a:ext cx="5143500" cy="51435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9" r="40156" b="57475"/>
            <a:stretch/>
          </p:blipFill>
          <p:spPr>
            <a:xfrm>
              <a:off x="2202768" y="1507212"/>
              <a:ext cx="1405389" cy="1230136"/>
            </a:xfrm>
            <a:prstGeom prst="rect">
              <a:avLst/>
            </a:prstGeom>
          </p:spPr>
        </p:pic>
      </p:grp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平行四邊形 5"/>
          <p:cNvSpPr/>
          <p:nvPr/>
        </p:nvSpPr>
        <p:spPr>
          <a:xfrm>
            <a:off x="4166951" y="207669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46973" y="2047181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架構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4166951" y="2466738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6973" y="243709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數據處理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" name="平行四邊形 11"/>
          <p:cNvSpPr/>
          <p:nvPr/>
        </p:nvSpPr>
        <p:spPr>
          <a:xfrm>
            <a:off x="4166951" y="2856781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4166951" y="324682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46972" y="282465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實務經驗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6972" y="320544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模型建立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0" grpId="0" animBg="1"/>
      <p:bldP spid="7" grpId="0"/>
      <p:bldP spid="12" grpId="0" animBg="1"/>
      <p:bldP spid="13" grpId="0" animBg="1"/>
      <p:bldP spid="9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281683" y="2214699"/>
            <a:ext cx="4095455" cy="792087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2" b="3907"/>
          <a:stretch/>
        </p:blipFill>
        <p:spPr>
          <a:xfrm>
            <a:off x="6282190" y="1806664"/>
            <a:ext cx="2340260" cy="3172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4466" y="1587943"/>
            <a:ext cx="2620166" cy="3422753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3405" y="1958169"/>
            <a:ext cx="4086946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258884" y="5340810"/>
            <a:ext cx="945000" cy="838293"/>
            <a:chOff x="5157170" y="1758517"/>
            <a:chExt cx="720080" cy="613335"/>
          </a:xfrm>
          <a:solidFill>
            <a:srgbClr val="2D3D4C"/>
          </a:solidFill>
        </p:grpSpPr>
        <p:sp>
          <p:nvSpPr>
            <p:cNvPr id="7" name="六邊形 6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5040239" y="5759955"/>
            <a:ext cx="945000" cy="838293"/>
            <a:chOff x="5157170" y="1758517"/>
            <a:chExt cx="720080" cy="613335"/>
          </a:xfrm>
          <a:solidFill>
            <a:srgbClr val="445976"/>
          </a:solidFill>
        </p:grpSpPr>
        <p:sp>
          <p:nvSpPr>
            <p:cNvPr id="43" name="六邊形 42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5813769" y="5317272"/>
            <a:ext cx="945000" cy="838293"/>
            <a:chOff x="5157170" y="1758517"/>
            <a:chExt cx="720080" cy="613335"/>
          </a:xfrm>
          <a:solidFill>
            <a:srgbClr val="72A3DD"/>
          </a:solidFill>
        </p:grpSpPr>
        <p:sp>
          <p:nvSpPr>
            <p:cNvPr id="46" name="六邊形 45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585968" y="5747320"/>
            <a:ext cx="945000" cy="838293"/>
            <a:chOff x="5157170" y="1758517"/>
            <a:chExt cx="720080" cy="613335"/>
          </a:xfrm>
          <a:solidFill>
            <a:srgbClr val="93C6DB"/>
          </a:solidFill>
        </p:grpSpPr>
        <p:sp>
          <p:nvSpPr>
            <p:cNvPr id="49" name="六邊形 48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359498" y="5317055"/>
            <a:ext cx="945000" cy="838293"/>
            <a:chOff x="5157170" y="1758517"/>
            <a:chExt cx="720080" cy="613335"/>
          </a:xfrm>
          <a:solidFill>
            <a:srgbClr val="1E5478"/>
          </a:solidFill>
        </p:grpSpPr>
        <p:sp>
          <p:nvSpPr>
            <p:cNvPr id="52" name="六邊形 51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4" y="1228996"/>
            <a:ext cx="1170130" cy="773609"/>
            <a:chOff x="476544" y="1231139"/>
            <a:chExt cx="1170130" cy="773609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4" y="1231139"/>
              <a:ext cx="1170130" cy="773609"/>
              <a:chOff x="476544" y="1231139"/>
              <a:chExt cx="1170130" cy="773609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4" y="1231139"/>
                <a:ext cx="1170130" cy="77360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58907" y="1420133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139910" y="1861421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5" y="1228996"/>
            <a:ext cx="1170000" cy="774000"/>
            <a:chOff x="4011425" y="1228997"/>
            <a:chExt cx="1152826" cy="762169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5" y="1228997"/>
              <a:ext cx="1152826" cy="762169"/>
              <a:chOff x="4011425" y="1228997"/>
              <a:chExt cx="1152826" cy="762169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5" y="1228997"/>
                <a:ext cx="1152826" cy="76216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8" y="1857697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01131" y="2555893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67486" y="2574157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054528" y="356008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6535" y="2219137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678808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906608" y="3613011"/>
            <a:ext cx="282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提升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穩定度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597225" y="2007165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200716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422027" y="3954873"/>
            <a:ext cx="1930393" cy="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217099"/>
            <a:ext cx="4140460" cy="31241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0500" r="51751" b="15001"/>
          <a:stretch/>
        </p:blipFill>
        <p:spPr>
          <a:xfrm>
            <a:off x="6645867" y="2040816"/>
            <a:ext cx="1323312" cy="7719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232234" y="225852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i="1" dirty="0" smtClean="0">
                <a:solidFill>
                  <a:srgbClr val="D3457B"/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SAVE</a:t>
            </a:r>
            <a:endParaRPr lang="zh-TW" altLang="en-US" sz="1200" i="1" dirty="0">
              <a:solidFill>
                <a:srgbClr val="D3457B"/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0675" y="2685942"/>
            <a:ext cx="65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3-5hrs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7823891" y="2796848"/>
            <a:ext cx="156958" cy="9880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96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933900" y="2685942"/>
            <a:ext cx="43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1hr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0" t="53500" r="7126" b="18500"/>
          <a:stretch/>
        </p:blipFill>
        <p:spPr>
          <a:xfrm>
            <a:off x="6887009" y="4105292"/>
            <a:ext cx="575180" cy="4719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369262" y="4195031"/>
            <a:ext cx="106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4E80C2"/>
                </a:solidFill>
              </a:rPr>
              <a:t>PPK +2.8%</a:t>
            </a:r>
            <a:endParaRPr lang="zh-TW" altLang="en-US" b="1" dirty="0">
              <a:solidFill>
                <a:srgbClr val="4E80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3111806" y="2255239"/>
            <a:ext cx="2655295" cy="83709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1" b="7645"/>
          <a:stretch/>
        </p:blipFill>
        <p:spPr>
          <a:xfrm>
            <a:off x="6134174" y="1946687"/>
            <a:ext cx="2854061" cy="2875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4465" y="1587943"/>
            <a:ext cx="2973769" cy="3459082"/>
          </a:xfrm>
          <a:prstGeom prst="rect">
            <a:avLst/>
          </a:prstGeom>
          <a:solidFill>
            <a:srgbClr val="DDEE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8153" y="2021212"/>
            <a:ext cx="4006458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4366" y="5259090"/>
            <a:ext cx="4275475" cy="28931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1.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參數最佳化分析系統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暴力法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移動窗格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基因演算等等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2.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熱力圖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Lasso, SHAP)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3.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(MAPE, MAE, R2, MSE)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4.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預測模型演算法比較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5.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直方圖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盒鬚圖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散佈圖等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6.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線上工程師快速上手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7.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(R2R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上線後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Double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check)</a:t>
            </a:r>
          </a:p>
          <a:p>
            <a:endParaRPr lang="zh-TW" altLang="en-US" dirty="0"/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643904" y="178833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最佳化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分析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63508" y="1536635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13858" y="2521071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rgbClr val="8A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rgbClr val="8A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413335" cy="818752"/>
            <a:chOff x="605064" y="1126720"/>
            <a:chExt cx="1199845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 </a:t>
              </a:r>
            </a:p>
          </p:txBody>
        </p:sp>
      </p:grpSp>
      <p:sp>
        <p:nvSpPr>
          <p:cNvPr id="234" name="文字方塊 233"/>
          <p:cNvSpPr txBox="1"/>
          <p:nvPr/>
        </p:nvSpPr>
        <p:spPr>
          <a:xfrm>
            <a:off x="-2146718" y="3526150"/>
            <a:ext cx="2510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PSH</a:t>
            </a:r>
            <a:r>
              <a:rPr lang="zh-TW" altLang="en-US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預估</a:t>
            </a:r>
            <a:endParaRPr lang="en-US" altLang="zh-TW" b="1" dirty="0" smtClean="0">
              <a:solidFill>
                <a:srgbClr val="237DB3"/>
              </a:solidFill>
              <a:latin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237DB3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依量產機種搭配猜測</a:t>
            </a:r>
            <a:r>
              <a:rPr lang="en-US" altLang="zh-TW" b="1" dirty="0">
                <a:solidFill>
                  <a:srgbClr val="237DB3"/>
                </a:solidFill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亮度 </a:t>
            </a:r>
            <a:r>
              <a:rPr lang="zh-TW" altLang="en-US" b="1" dirty="0" smtClean="0">
                <a:solidFill>
                  <a:srgbClr val="6575BB"/>
                </a:solidFill>
                <a:latin typeface="微軟正黑體" panose="020B0604030504040204" pitchFamily="34" charset="-120"/>
              </a:rPr>
              <a:t>反應</a:t>
            </a:r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時間 對比</a:t>
            </a:r>
            <a:endParaRPr lang="en-US" altLang="zh-TW" b="1" dirty="0">
              <a:solidFill>
                <a:srgbClr val="6F7EB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575BB"/>
                </a:solidFill>
              </a:rPr>
              <a:t>目標</a:t>
            </a:r>
            <a:r>
              <a:rPr lang="en-US" altLang="zh-TW" b="1" dirty="0" smtClean="0">
                <a:solidFill>
                  <a:srgbClr val="6575BB"/>
                </a:solidFill>
              </a:rPr>
              <a:t>Cell gap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79" name="向上箭號 178"/>
          <p:cNvSpPr/>
          <p:nvPr/>
        </p:nvSpPr>
        <p:spPr>
          <a:xfrm rot="5400000">
            <a:off x="6491633" y="4684517"/>
            <a:ext cx="125663" cy="214815"/>
          </a:xfrm>
          <a:prstGeom prst="upArrow">
            <a:avLst/>
          </a:prstGeom>
          <a:solidFill>
            <a:srgbClr val="65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575BB"/>
                </a:solidFill>
              </a:rPr>
              <a:t>LC </a:t>
            </a:r>
            <a:r>
              <a:rPr lang="en-US" altLang="zh-TW" b="1" dirty="0" smtClean="0">
                <a:solidFill>
                  <a:srgbClr val="6575BB"/>
                </a:solidFill>
              </a:rPr>
              <a:t>drop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68527" y="1126720"/>
            <a:ext cx="1291076" cy="892344"/>
            <a:chOff x="4146950" y="1137292"/>
            <a:chExt cx="1118055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118055" cy="718777"/>
              <a:chOff x="476545" y="1231139"/>
              <a:chExt cx="1118055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589197" y="1412347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179" grpId="0" animBg="1"/>
      <p:bldP spid="25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159005</TotalTime>
  <Words>2610</Words>
  <Application>Microsoft Office PowerPoint</Application>
  <PresentationFormat>如螢幕大小 (16:9)</PresentationFormat>
  <Paragraphs>1246</Paragraphs>
  <Slides>25</Slides>
  <Notes>19</Notes>
  <HiddenSlides>2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8" baseType="lpstr">
      <vt:lpstr>GenSekiGothic JP R</vt:lpstr>
      <vt:lpstr>Noto Sans CJK SC Bold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機器學習決策平台</vt:lpstr>
      <vt:lpstr>PowerPoint 簡報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L5C 新產品LC Margin預測</vt:lpstr>
      <vt:lpstr>L5C Photo PEP1 CD R2R</vt:lpstr>
      <vt:lpstr>機器學習模型架構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PowerPoint 簡報</vt:lpstr>
      <vt:lpstr>PowerPoint 簡報</vt:lpstr>
      <vt:lpstr>PowerPoint 簡報</vt:lpstr>
      <vt:lpstr>實習心得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5243</cp:revision>
  <dcterms:created xsi:type="dcterms:W3CDTF">2011-02-08T02:08:58Z</dcterms:created>
  <dcterms:modified xsi:type="dcterms:W3CDTF">2020-08-10T08:58:04Z</dcterms:modified>
</cp:coreProperties>
</file>